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9" r:id="rId9"/>
    <p:sldId id="264" r:id="rId10"/>
    <p:sldId id="277" r:id="rId11"/>
    <p:sldId id="278" r:id="rId12"/>
    <p:sldId id="280" r:id="rId13"/>
    <p:sldId id="273" r:id="rId14"/>
    <p:sldId id="281" r:id="rId15"/>
    <p:sldId id="268" r:id="rId16"/>
  </p:sldIdLst>
  <p:sldSz cx="18288000" cy="10287000"/>
  <p:notesSz cx="6858000" cy="9144000"/>
  <p:embeddedFontLst>
    <p:embeddedFont>
      <p:font typeface="DM Serif Display" pitchFamily="2" charset="0"/>
      <p:regular r:id="rId18"/>
      <p:italic r:id="rId19"/>
    </p:embeddedFont>
    <p:embeddedFont>
      <p:font typeface="Inter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4660"/>
  </p:normalViewPr>
  <p:slideViewPr>
    <p:cSldViewPr snapToGrid="0">
      <p:cViewPr varScale="1">
        <p:scale>
          <a:sx n="54" d="100"/>
          <a:sy n="54" d="100"/>
        </p:scale>
        <p:origin x="6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36E91996-637A-B27A-BDFB-1D5B8326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>
            <a:extLst>
              <a:ext uri="{FF2B5EF4-FFF2-40B4-BE49-F238E27FC236}">
                <a16:creationId xmlns:a16="http://schemas.microsoft.com/office/drawing/2014/main" id="{5D8121A9-B083-E03D-8FFC-9E9974682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>
            <a:extLst>
              <a:ext uri="{FF2B5EF4-FFF2-40B4-BE49-F238E27FC236}">
                <a16:creationId xmlns:a16="http://schemas.microsoft.com/office/drawing/2014/main" id="{0422423F-D485-E8B0-19F1-2CC892F08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97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68E7B506-5152-BAB5-3D6F-381942524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>
            <a:extLst>
              <a:ext uri="{FF2B5EF4-FFF2-40B4-BE49-F238E27FC236}">
                <a16:creationId xmlns:a16="http://schemas.microsoft.com/office/drawing/2014/main" id="{CB07249E-CF54-E9B6-BC29-A1DC6C326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>
            <a:extLst>
              <a:ext uri="{FF2B5EF4-FFF2-40B4-BE49-F238E27FC236}">
                <a16:creationId xmlns:a16="http://schemas.microsoft.com/office/drawing/2014/main" id="{1FD5A3C0-DBAB-7437-C2FA-E20C5648F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8732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6928B671-5140-0273-89DB-B401D059D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>
            <a:extLst>
              <a:ext uri="{FF2B5EF4-FFF2-40B4-BE49-F238E27FC236}">
                <a16:creationId xmlns:a16="http://schemas.microsoft.com/office/drawing/2014/main" id="{E4FC8E67-5A6F-B1D4-F467-B6A5DBC0A0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:notes">
            <a:extLst>
              <a:ext uri="{FF2B5EF4-FFF2-40B4-BE49-F238E27FC236}">
                <a16:creationId xmlns:a16="http://schemas.microsoft.com/office/drawing/2014/main" id="{56DD3E88-C729-BDDF-BC57-D953F6C9ED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21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B8EB6810-3A68-DC96-44DF-02E12189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>
            <a:extLst>
              <a:ext uri="{FF2B5EF4-FFF2-40B4-BE49-F238E27FC236}">
                <a16:creationId xmlns:a16="http://schemas.microsoft.com/office/drawing/2014/main" id="{7E01D2C6-FA94-2964-494B-368F8B32C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:notes">
            <a:extLst>
              <a:ext uri="{FF2B5EF4-FFF2-40B4-BE49-F238E27FC236}">
                <a16:creationId xmlns:a16="http://schemas.microsoft.com/office/drawing/2014/main" id="{18FF04F4-AAAD-FB8A-9C3F-D10C89D92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4646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541D3F3E-92EC-75B7-A29F-2FEE9743C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>
            <a:extLst>
              <a:ext uri="{FF2B5EF4-FFF2-40B4-BE49-F238E27FC236}">
                <a16:creationId xmlns:a16="http://schemas.microsoft.com/office/drawing/2014/main" id="{07D256F1-ABFB-CEC4-F85B-D1C06A19F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>
            <a:extLst>
              <a:ext uri="{FF2B5EF4-FFF2-40B4-BE49-F238E27FC236}">
                <a16:creationId xmlns:a16="http://schemas.microsoft.com/office/drawing/2014/main" id="{B2BE7E25-CFDB-BD70-D268-6E7F9650F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80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13386025" y="2830575"/>
            <a:ext cx="4715700" cy="12171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13386025" y="4498638"/>
            <a:ext cx="4715700" cy="12171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3"/>
          <p:cNvSpPr>
            <a:spLocks noGrp="1"/>
          </p:cNvSpPr>
          <p:nvPr>
            <p:ph type="pic" idx="4"/>
          </p:nvPr>
        </p:nvSpPr>
        <p:spPr>
          <a:xfrm>
            <a:off x="13386025" y="6166700"/>
            <a:ext cx="4715700" cy="12171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>
            <a:spLocks noGrp="1"/>
          </p:cNvSpPr>
          <p:nvPr>
            <p:ph type="pic" idx="5"/>
          </p:nvPr>
        </p:nvSpPr>
        <p:spPr>
          <a:xfrm>
            <a:off x="13386025" y="7834763"/>
            <a:ext cx="4715700" cy="1217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0" name="Google Shape;20;p3"/>
          <p:cNvCxnSpPr/>
          <p:nvPr/>
        </p:nvCxnSpPr>
        <p:spPr>
          <a:xfrm>
            <a:off x="204048" y="2605088"/>
            <a:ext cx="17880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1;p3"/>
          <p:cNvCxnSpPr/>
          <p:nvPr/>
        </p:nvCxnSpPr>
        <p:spPr>
          <a:xfrm>
            <a:off x="204048" y="4273153"/>
            <a:ext cx="17880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3"/>
          <p:cNvCxnSpPr/>
          <p:nvPr/>
        </p:nvCxnSpPr>
        <p:spPr>
          <a:xfrm>
            <a:off x="204048" y="5941219"/>
            <a:ext cx="17880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3"/>
          <p:cNvCxnSpPr/>
          <p:nvPr/>
        </p:nvCxnSpPr>
        <p:spPr>
          <a:xfrm>
            <a:off x="204048" y="7609284"/>
            <a:ext cx="17880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3"/>
          <p:cNvCxnSpPr/>
          <p:nvPr/>
        </p:nvCxnSpPr>
        <p:spPr>
          <a:xfrm>
            <a:off x="204048" y="9277350"/>
            <a:ext cx="17880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obj">
  <p:cSld name="OBJECT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>
            <a:spLocks noGrp="1"/>
          </p:cNvSpPr>
          <p:nvPr>
            <p:ph type="pic" idx="2"/>
          </p:nvPr>
        </p:nvSpPr>
        <p:spPr>
          <a:xfrm>
            <a:off x="0" y="826000"/>
            <a:ext cx="18288000" cy="8634900"/>
          </a:xfrm>
          <a:prstGeom prst="rect">
            <a:avLst/>
          </a:prstGeom>
          <a:noFill/>
          <a:ln>
            <a:noFill/>
          </a:ln>
        </p:spPr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135657" y="3269900"/>
            <a:ext cx="22879440" cy="491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e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-3919225" y="839325"/>
            <a:ext cx="13345500" cy="8651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wo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>
            <a:spLocks noGrp="1"/>
          </p:cNvSpPr>
          <p:nvPr>
            <p:ph type="pic" idx="2"/>
          </p:nvPr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" name="Google Shape;32;p6"/>
          <p:cNvGrpSpPr/>
          <p:nvPr/>
        </p:nvGrpSpPr>
        <p:grpSpPr>
          <a:xfrm rot="-5400000">
            <a:off x="9105184" y="-363019"/>
            <a:ext cx="7355205" cy="11013038"/>
            <a:chOff x="0" y="0"/>
            <a:chExt cx="660400" cy="988825"/>
          </a:xfrm>
        </p:grpSpPr>
        <p:sp>
          <p:nvSpPr>
            <p:cNvPr id="33" name="Google Shape;33;p6"/>
            <p:cNvSpPr/>
            <p:nvPr/>
          </p:nvSpPr>
          <p:spPr>
            <a:xfrm>
              <a:off x="0" y="0"/>
              <a:ext cx="660400" cy="988708"/>
            </a:xfrm>
            <a:custGeom>
              <a:avLst/>
              <a:gdLst/>
              <a:ahLst/>
              <a:cxnLst/>
              <a:rect l="l" t="t" r="r" b="b"/>
              <a:pathLst>
                <a:path w="660400" h="988708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409"/>
                  </a:cubicBezTo>
                  <a:lnTo>
                    <a:pt x="660400" y="988708"/>
                  </a:lnTo>
                  <a:lnTo>
                    <a:pt x="0" y="988708"/>
                  </a:lnTo>
                  <a:lnTo>
                    <a:pt x="0" y="33289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 txBox="1"/>
            <p:nvPr/>
          </p:nvSpPr>
          <p:spPr>
            <a:xfrm>
              <a:off x="0" y="98425"/>
              <a:ext cx="660300" cy="8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DM Serif Display"/>
              <a:buNone/>
              <a:defRPr sz="4400" i="0" u="none" strike="noStrike" cap="non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Inter"/>
              <a:buChar char="•"/>
              <a:defRPr sz="320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"/>
              <a:buChar char="–"/>
              <a:defRPr sz="280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•"/>
              <a:defRPr sz="240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–"/>
              <a:defRPr sz="200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»"/>
              <a:defRPr sz="200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  <a:defRPr sz="200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  <a:defRPr sz="200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  <a:defRPr sz="200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•"/>
              <a:defRPr sz="200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tpoint.com/apache-kafka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towardsdatascience.com/search?q=streamli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eeksforgeeks.org/how-to-use-apache-kafka-for-real-time-data-streami" TargetMode="External"/><Relationship Id="rId5" Type="http://schemas.openxmlformats.org/officeDocument/2006/relationships/hyperlink" Target="https://ieeexplore.ieee.org/document/9251089" TargetMode="External"/><Relationship Id="rId10" Type="http://schemas.openxmlformats.org/officeDocument/2006/relationships/image" Target="../media/image17.gif"/><Relationship Id="rId4" Type="http://schemas.openxmlformats.org/officeDocument/2006/relationships/hyperlink" Target="https://ieeexplore.ieee.org/document/10296737" TargetMode="External"/><Relationship Id="rId9" Type="http://schemas.openxmlformats.org/officeDocument/2006/relationships/hyperlink" Target="https://www.researchgate.net/publication/366071082_Real-Time_Big_Data_Processing_and_Analytics_Concepts_Technologies_and_Domai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9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gif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5723"/>
            <a:ext cx="18288000" cy="758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4">
            <a:alphaModFix/>
          </a:blip>
          <a:srcRect l="11723"/>
          <a:stretch/>
        </p:blipFill>
        <p:spPr>
          <a:xfrm>
            <a:off x="-2" y="666649"/>
            <a:ext cx="12015790" cy="34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7892025" y="304050"/>
            <a:ext cx="250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ELECTION NEWS</a:t>
            </a:r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151986" y="1377791"/>
            <a:ext cx="1079732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Real Time Voting System</a:t>
            </a:r>
            <a:endParaRPr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26615" y="2933777"/>
            <a:ext cx="959337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dirty="0">
                <a:solidFill>
                  <a:schemeClr val="tx1"/>
                </a:solidFill>
                <a:effectLst/>
                <a:latin typeface="-apple-system"/>
              </a:rPr>
              <a:t> DS5110 Introduction to Data Management and Processing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1DC14-5588-2BB0-2ECA-983E9C4DC6DE}"/>
              </a:ext>
            </a:extLst>
          </p:cNvPr>
          <p:cNvSpPr txBox="1"/>
          <p:nvPr/>
        </p:nvSpPr>
        <p:spPr>
          <a:xfrm>
            <a:off x="302298" y="3344776"/>
            <a:ext cx="9258300" cy="55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Members: Charan Yarlagadda,  Lakshmi Vadhanie , Vy Nguyen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72">
          <a:extLst>
            <a:ext uri="{FF2B5EF4-FFF2-40B4-BE49-F238E27FC236}">
              <a16:creationId xmlns:a16="http://schemas.microsoft.com/office/drawing/2014/main" id="{4C7F53D7-3442-A8D6-F998-B33DD7FDD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0AC900-1B24-2118-9FED-EFA0AB6A0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23513"/>
            <a:ext cx="15240000" cy="50199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A26D1E-893F-EF2C-9BE3-739E046B21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1461"/>
          <a:stretch/>
        </p:blipFill>
        <p:spPr>
          <a:xfrm>
            <a:off x="1524000" y="5131154"/>
            <a:ext cx="15240000" cy="472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8179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72">
          <a:extLst>
            <a:ext uri="{FF2B5EF4-FFF2-40B4-BE49-F238E27FC236}">
              <a16:creationId xmlns:a16="http://schemas.microsoft.com/office/drawing/2014/main" id="{54D50E3B-B98B-1EF8-0188-7B9DA67B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FF6E62-9AEB-0BB9-B641-B5069C347F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528"/>
          <a:stretch/>
        </p:blipFill>
        <p:spPr>
          <a:xfrm>
            <a:off x="1254735" y="213609"/>
            <a:ext cx="14898561" cy="5485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336E68-5A43-D196-2B93-5DE2109DEA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436"/>
          <a:stretch/>
        </p:blipFill>
        <p:spPr>
          <a:xfrm>
            <a:off x="1254735" y="5698316"/>
            <a:ext cx="14898561" cy="42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542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2">
          <a:extLst>
            <a:ext uri="{FF2B5EF4-FFF2-40B4-BE49-F238E27FC236}">
              <a16:creationId xmlns:a16="http://schemas.microsoft.com/office/drawing/2014/main" id="{FC8182ED-F041-01E8-BB5B-9AEE5DDE8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6;p14">
            <a:extLst>
              <a:ext uri="{FF2B5EF4-FFF2-40B4-BE49-F238E27FC236}">
                <a16:creationId xmlns:a16="http://schemas.microsoft.com/office/drawing/2014/main" id="{A1D165DE-A7A9-7098-304A-1C3973BB6B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6790"/>
            <a:ext cx="14945193" cy="184153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>
            <a:extLst>
              <a:ext uri="{FF2B5EF4-FFF2-40B4-BE49-F238E27FC236}">
                <a16:creationId xmlns:a16="http://schemas.microsoft.com/office/drawing/2014/main" id="{8DB1B2BA-1676-8AD5-5128-62544D9A0AD9}"/>
              </a:ext>
            </a:extLst>
          </p:cNvPr>
          <p:cNvSpPr txBox="1"/>
          <p:nvPr/>
        </p:nvSpPr>
        <p:spPr>
          <a:xfrm>
            <a:off x="618811" y="659886"/>
            <a:ext cx="835756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Demo</a:t>
            </a:r>
            <a:endParaRPr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DA3F9-8B99-FE91-5FFF-DAD5F2015AFA}"/>
              </a:ext>
            </a:extLst>
          </p:cNvPr>
          <p:cNvSpPr txBox="1"/>
          <p:nvPr/>
        </p:nvSpPr>
        <p:spPr>
          <a:xfrm>
            <a:off x="2264853" y="3185823"/>
            <a:ext cx="12542553" cy="169277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glow rad="355600">
              <a:schemeClr val="tx1">
                <a:alpha val="62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90550" lvl="0" indent="-457200" algn="l" rtl="0">
              <a:spcBef>
                <a:spcPts val="1200"/>
              </a:spcBef>
              <a:spcAft>
                <a:spcPts val="0"/>
              </a:spcAft>
              <a:buClrTx/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python src/data_generator.py</a:t>
            </a:r>
          </a:p>
          <a:p>
            <a:pPr marL="590550" lvl="0" indent="-457200" algn="l" rtl="0">
              <a:spcBef>
                <a:spcPts val="1200"/>
              </a:spcBef>
              <a:spcAft>
                <a:spcPts val="0"/>
              </a:spcAft>
              <a:buClrTx/>
              <a:buSzPts val="1500"/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tx1"/>
                </a:solidFill>
              </a:rPr>
              <a:t>streamlit</a:t>
            </a:r>
            <a:r>
              <a:rPr lang="en-US" sz="2800" dirty="0">
                <a:solidFill>
                  <a:schemeClr val="tx1"/>
                </a:solidFill>
              </a:rPr>
              <a:t> run app.py</a:t>
            </a:r>
          </a:p>
          <a:p>
            <a:pPr marL="457200" lvl="0" indent="-457200" algn="l" rtl="0">
              <a:spcBef>
                <a:spcPts val="120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9399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9AAEC5">
                <a:alpha val="98000"/>
              </a:srgbClr>
            </a:gs>
            <a:gs pos="55500">
              <a:srgbClr val="8495A9"/>
            </a:gs>
            <a:gs pos="18167">
              <a:srgbClr val="2B3137">
                <a:lumMod val="91000"/>
                <a:lumOff val="9000"/>
              </a:srgbClr>
            </a:gs>
            <a:gs pos="37000">
              <a:srgbClr val="586371"/>
            </a:gs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5B393F-47ED-405B-FE22-A3A4B559B1B7}"/>
              </a:ext>
            </a:extLst>
          </p:cNvPr>
          <p:cNvSpPr txBox="1"/>
          <p:nvPr/>
        </p:nvSpPr>
        <p:spPr>
          <a:xfrm>
            <a:off x="2402640" y="2910251"/>
            <a:ext cx="12542553" cy="541686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glow rad="355600">
              <a:schemeClr val="tx1">
                <a:alpha val="62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90550" lvl="0" indent="-457200" algn="l" rtl="0">
              <a:spcBef>
                <a:spcPts val="1200"/>
              </a:spcBef>
              <a:spcAft>
                <a:spcPts val="0"/>
              </a:spcAft>
              <a:buClrTx/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Successfully developed a scalable and robust real-time voting system leveraging big data technologies such as Docker, Kafka, Spark, PostgreSQL, and Streamlit.</a:t>
            </a:r>
          </a:p>
          <a:p>
            <a:pPr marL="590550" lvl="0" indent="-457200" algn="l" rtl="0">
              <a:spcBef>
                <a:spcPts val="0"/>
              </a:spcBef>
              <a:spcAft>
                <a:spcPts val="0"/>
              </a:spcAft>
              <a:buClrTx/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Achieved a streamlined pipeline from data generation to visualization, ensuring real-time updates for both analytics and the dashboard.</a:t>
            </a:r>
          </a:p>
          <a:p>
            <a:pPr marL="590550" lvl="0" indent="-457200" algn="l" rtl="0">
              <a:spcBef>
                <a:spcPts val="0"/>
              </a:spcBef>
              <a:spcAft>
                <a:spcPts val="0"/>
              </a:spcAft>
              <a:buClrTx/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Provided detailed metrics like votes by candidate, geographic trends, and demographic insights, enabling informed decision-making.</a:t>
            </a:r>
            <a:endParaRPr lang="en-US" sz="2800" b="1" dirty="0">
              <a:solidFill>
                <a:schemeClr val="tx1"/>
              </a:solidFill>
            </a:endParaRPr>
          </a:p>
          <a:p>
            <a:pPr marL="590550" lvl="0" indent="-457200" algn="l" rtl="0">
              <a:spcBef>
                <a:spcPts val="0"/>
              </a:spcBef>
              <a:spcAft>
                <a:spcPts val="0"/>
              </a:spcAft>
              <a:buClrTx/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Delivered a user-friendly Streamlit dashboard that visualizes live election data with features such as time-series tracking and geographic mapping.</a:t>
            </a:r>
          </a:p>
          <a:p>
            <a:pPr marL="590550" lvl="0" indent="-457200" algn="l" rtl="0">
              <a:spcBef>
                <a:spcPts val="0"/>
              </a:spcBef>
              <a:spcAft>
                <a:spcPts val="0"/>
              </a:spcAft>
              <a:buClrTx/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Optimized the system to handle high volumes of data with minimal latency, showcasing its potential for real-world election scenarios.</a:t>
            </a:r>
          </a:p>
          <a:p>
            <a:pPr marL="457200" lvl="0" indent="-457200" algn="l" rtl="0">
              <a:spcBef>
                <a:spcPts val="120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Google Shape;146;p14">
            <a:extLst>
              <a:ext uri="{FF2B5EF4-FFF2-40B4-BE49-F238E27FC236}">
                <a16:creationId xmlns:a16="http://schemas.microsoft.com/office/drawing/2014/main" id="{A3E2D3AE-7E6A-80E2-3E4D-B5B26289AA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96790"/>
            <a:ext cx="14945193" cy="184153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618811" y="659886"/>
            <a:ext cx="835756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48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A738BDC2-EDED-D2EE-5314-F2A4C13B3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0056BF-5746-9DD1-85B9-DA0734C036C4}"/>
              </a:ext>
            </a:extLst>
          </p:cNvPr>
          <p:cNvSpPr txBox="1"/>
          <p:nvPr/>
        </p:nvSpPr>
        <p:spPr>
          <a:xfrm>
            <a:off x="2402640" y="2910251"/>
            <a:ext cx="12542553" cy="53245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glow rad="355600">
              <a:schemeClr val="tx1">
                <a:alpha val="62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33350" lvl="0" algn="l" rtl="0">
              <a:spcBef>
                <a:spcPts val="1200"/>
              </a:spcBef>
              <a:spcAft>
                <a:spcPts val="0"/>
              </a:spcAft>
              <a:buClrTx/>
              <a:buSzPts val="1500"/>
            </a:pPr>
            <a:r>
              <a:rPr lang="en-US" sz="2800" dirty="0">
                <a:solidFill>
                  <a:schemeClr val="tx1"/>
                </a:solidFill>
              </a:rPr>
              <a:t>1. </a:t>
            </a:r>
            <a:r>
              <a:rPr lang="en-US" sz="2800" dirty="0">
                <a:solidFill>
                  <a:schemeClr val="tx1"/>
                </a:solidFill>
                <a:hlinkClick r:id="rId4"/>
              </a:rPr>
              <a:t>https://ieeexplore.ieee.org/document/10296737</a:t>
            </a:r>
            <a:endParaRPr lang="en-US" sz="2800" dirty="0">
              <a:solidFill>
                <a:schemeClr val="tx1"/>
              </a:solidFill>
            </a:endParaRP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Tx/>
              <a:buSzPts val="1500"/>
            </a:pPr>
            <a:r>
              <a:rPr lang="en-US" sz="2800" dirty="0">
                <a:solidFill>
                  <a:schemeClr val="tx1"/>
                </a:solidFill>
              </a:rPr>
              <a:t>2. </a:t>
            </a:r>
            <a:r>
              <a:rPr lang="en-US" sz="2800" dirty="0">
                <a:solidFill>
                  <a:schemeClr val="tx1"/>
                </a:solidFill>
                <a:hlinkClick r:id="rId5"/>
              </a:rPr>
              <a:t>https://ieeexplore.ieee.org/document/9251089</a:t>
            </a:r>
            <a:endParaRPr lang="en-US" sz="2800" dirty="0">
              <a:solidFill>
                <a:schemeClr val="tx1"/>
              </a:solidFill>
            </a:endParaRP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Tx/>
              <a:buSzPts val="1500"/>
            </a:pPr>
            <a:r>
              <a:rPr lang="en-US" sz="2800" dirty="0">
                <a:solidFill>
                  <a:schemeClr val="tx1"/>
                </a:solidFill>
              </a:rPr>
              <a:t>3. </a:t>
            </a:r>
            <a:r>
              <a:rPr lang="en-US" sz="2800" dirty="0">
                <a:solidFill>
                  <a:schemeClr val="tx1"/>
                </a:solidFill>
                <a:hlinkClick r:id="rId6"/>
              </a:rPr>
              <a:t>https://www.geeksforgeeks.org/how-to-use-apache-kafka-for-real-time</a:t>
            </a:r>
            <a:r>
              <a:rPr lang="en-US" sz="2800" dirty="0">
                <a:solidFill>
                  <a:schemeClr val="tx1"/>
                </a:solidFill>
                <a:hlinkClick r:id="rId6"/>
              </a:rPr>
              <a:t>-</a:t>
            </a:r>
            <a:r>
              <a:rPr lang="en-US" sz="2800" dirty="0">
                <a:solidFill>
                  <a:schemeClr val="tx1"/>
                </a:solidFill>
                <a:hlinkClick r:id="rId6"/>
              </a:rPr>
              <a:t>data-streami</a:t>
            </a:r>
            <a:endParaRPr lang="en-US" sz="2800" dirty="0">
              <a:solidFill>
                <a:schemeClr val="tx1"/>
              </a:solidFill>
            </a:endParaRP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Tx/>
              <a:buSzPts val="1500"/>
            </a:pPr>
            <a:r>
              <a:rPr lang="en-US" sz="2800" dirty="0">
                <a:solidFill>
                  <a:schemeClr val="tx1"/>
                </a:solidFill>
              </a:rPr>
              <a:t>4. </a:t>
            </a:r>
            <a:r>
              <a:rPr lang="en-US" sz="2800" dirty="0">
                <a:solidFill>
                  <a:schemeClr val="tx1"/>
                </a:solidFill>
                <a:hlinkClick r:id="rId7"/>
              </a:rPr>
              <a:t>https://towardsdatascience.com/search?q=streamlit</a:t>
            </a:r>
            <a:endParaRPr lang="en-US" sz="2800" dirty="0">
              <a:solidFill>
                <a:schemeClr val="tx1"/>
              </a:solidFill>
            </a:endParaRP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Tx/>
              <a:buSzPts val="1500"/>
            </a:pPr>
            <a:r>
              <a:rPr lang="en-US" sz="2800" dirty="0">
                <a:solidFill>
                  <a:schemeClr val="tx1"/>
                </a:solidFill>
              </a:rPr>
              <a:t>5. </a:t>
            </a:r>
            <a:r>
              <a:rPr lang="en-US" sz="2800" dirty="0">
                <a:solidFill>
                  <a:schemeClr val="tx1"/>
                </a:solidFill>
                <a:hlinkClick r:id="rId8"/>
              </a:rPr>
              <a:t>https://www.javatpoint.com/apache-kafka</a:t>
            </a:r>
            <a:endParaRPr lang="en-US" sz="2800" dirty="0">
              <a:solidFill>
                <a:schemeClr val="tx1"/>
              </a:solidFill>
            </a:endParaRP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Tx/>
              <a:buSzPts val="1500"/>
            </a:pPr>
            <a:r>
              <a:rPr lang="en-US" sz="2800" dirty="0">
                <a:solidFill>
                  <a:schemeClr val="tx1"/>
                </a:solidFill>
              </a:rPr>
              <a:t>6. </a:t>
            </a:r>
            <a:r>
              <a:rPr lang="en-US" sz="2800" dirty="0">
                <a:solidFill>
                  <a:schemeClr val="tx1"/>
                </a:solidFill>
                <a:hlinkClick r:id="rId9"/>
              </a:rPr>
              <a:t>https://www.researchgate.net/publication/366071082_Real-Time_Big_Data_Processing_and_Analytics_Concepts_Technologies_and_Domains</a:t>
            </a:r>
            <a:endParaRPr lang="en-US" sz="2800" dirty="0">
              <a:solidFill>
                <a:schemeClr val="tx1"/>
              </a:solidFill>
            </a:endParaRP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Tx/>
              <a:buSzPts val="1500"/>
            </a:pPr>
            <a:r>
              <a:rPr lang="en-US" sz="2800" dirty="0">
                <a:solidFill>
                  <a:schemeClr val="tx1"/>
                </a:solidFill>
              </a:rPr>
              <a:t>7. </a:t>
            </a:r>
            <a:r>
              <a:rPr lang="en-US" sz="2800" dirty="0">
                <a:solidFill>
                  <a:schemeClr val="tx1"/>
                </a:solidFill>
                <a:hlinkClick r:id="rId5"/>
              </a:rPr>
              <a:t>https://ieeexplore.ieee.org/document/9251089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Google Shape;146;p14">
            <a:extLst>
              <a:ext uri="{FF2B5EF4-FFF2-40B4-BE49-F238E27FC236}">
                <a16:creationId xmlns:a16="http://schemas.microsoft.com/office/drawing/2014/main" id="{967DB09F-9DC1-B0EC-92B8-ED65F5CF388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296790"/>
            <a:ext cx="14945193" cy="184153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>
            <a:extLst>
              <a:ext uri="{FF2B5EF4-FFF2-40B4-BE49-F238E27FC236}">
                <a16:creationId xmlns:a16="http://schemas.microsoft.com/office/drawing/2014/main" id="{CD2E8B76-2B96-FE8E-A32C-4E40D88A9EEA}"/>
              </a:ext>
            </a:extLst>
          </p:cNvPr>
          <p:cNvSpPr txBox="1"/>
          <p:nvPr/>
        </p:nvSpPr>
        <p:spPr>
          <a:xfrm>
            <a:off x="618811" y="659886"/>
            <a:ext cx="835756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References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8965126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877347" y="732859"/>
            <a:ext cx="21663747" cy="458626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/>
        </p:nvSpPr>
        <p:spPr>
          <a:xfrm>
            <a:off x="501600" y="1680866"/>
            <a:ext cx="1728480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Any Questions?</a:t>
            </a:r>
            <a:endParaRPr sz="9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204048" y="2605088"/>
            <a:ext cx="1787990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204048" y="3532692"/>
            <a:ext cx="1787990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8"/>
          <p:cNvCxnSpPr/>
          <p:nvPr/>
        </p:nvCxnSpPr>
        <p:spPr>
          <a:xfrm>
            <a:off x="178375" y="5578828"/>
            <a:ext cx="1787990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8"/>
          <p:cNvCxnSpPr/>
          <p:nvPr/>
        </p:nvCxnSpPr>
        <p:spPr>
          <a:xfrm>
            <a:off x="204048" y="7609284"/>
            <a:ext cx="1787990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8"/>
          <p:cNvCxnSpPr/>
          <p:nvPr/>
        </p:nvCxnSpPr>
        <p:spPr>
          <a:xfrm>
            <a:off x="178372" y="8758081"/>
            <a:ext cx="1787990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" name="Google Shape;59;p8"/>
          <p:cNvGrpSpPr/>
          <p:nvPr/>
        </p:nvGrpSpPr>
        <p:grpSpPr>
          <a:xfrm>
            <a:off x="318348" y="2662312"/>
            <a:ext cx="10188896" cy="1031236"/>
            <a:chOff x="0" y="-47625"/>
            <a:chExt cx="13585195" cy="1374981"/>
          </a:xfrm>
        </p:grpSpPr>
        <p:sp>
          <p:nvSpPr>
            <p:cNvPr id="60" name="Google Shape;60;p8"/>
            <p:cNvSpPr txBox="1"/>
            <p:nvPr/>
          </p:nvSpPr>
          <p:spPr>
            <a:xfrm>
              <a:off x="0" y="-47625"/>
              <a:ext cx="13585195" cy="853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Introduction</a:t>
              </a:r>
              <a:endParaRPr sz="3200" dirty="0"/>
            </a:p>
          </p:txBody>
        </p:sp>
        <p:sp>
          <p:nvSpPr>
            <p:cNvPr id="61" name="Google Shape;61;p8"/>
            <p:cNvSpPr txBox="1"/>
            <p:nvPr/>
          </p:nvSpPr>
          <p:spPr>
            <a:xfrm>
              <a:off x="0" y="925195"/>
              <a:ext cx="13516738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" name="Google Shape;62;p8"/>
          <p:cNvSpPr txBox="1"/>
          <p:nvPr/>
        </p:nvSpPr>
        <p:spPr>
          <a:xfrm>
            <a:off x="204048" y="1019175"/>
            <a:ext cx="10188896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Table of Contents</a:t>
            </a:r>
            <a:endParaRPr dirty="0"/>
          </a:p>
        </p:txBody>
      </p:sp>
      <p:grpSp>
        <p:nvGrpSpPr>
          <p:cNvPr id="63" name="Google Shape;63;p8"/>
          <p:cNvGrpSpPr/>
          <p:nvPr/>
        </p:nvGrpSpPr>
        <p:grpSpPr>
          <a:xfrm>
            <a:off x="178376" y="3675915"/>
            <a:ext cx="10188896" cy="1902913"/>
            <a:chOff x="-34229" y="-1209861"/>
            <a:chExt cx="13585195" cy="2537217"/>
          </a:xfrm>
        </p:grpSpPr>
        <p:sp>
          <p:nvSpPr>
            <p:cNvPr id="64" name="Google Shape;64;p8"/>
            <p:cNvSpPr txBox="1"/>
            <p:nvPr/>
          </p:nvSpPr>
          <p:spPr>
            <a:xfrm>
              <a:off x="-34229" y="-1209861"/>
              <a:ext cx="13585195" cy="853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Objective &amp; Scope</a:t>
              </a:r>
              <a:endParaRPr sz="3200" dirty="0"/>
            </a:p>
          </p:txBody>
        </p:sp>
        <p:sp>
          <p:nvSpPr>
            <p:cNvPr id="65" name="Google Shape;65;p8"/>
            <p:cNvSpPr txBox="1"/>
            <p:nvPr/>
          </p:nvSpPr>
          <p:spPr>
            <a:xfrm>
              <a:off x="0" y="925195"/>
              <a:ext cx="13516738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204048" y="4700940"/>
            <a:ext cx="10188896" cy="2545954"/>
            <a:chOff x="0" y="-2067249"/>
            <a:chExt cx="13585195" cy="3394605"/>
          </a:xfrm>
        </p:grpSpPr>
        <p:sp>
          <p:nvSpPr>
            <p:cNvPr id="67" name="Google Shape;67;p8"/>
            <p:cNvSpPr txBox="1"/>
            <p:nvPr/>
          </p:nvSpPr>
          <p:spPr>
            <a:xfrm>
              <a:off x="0" y="-2067249"/>
              <a:ext cx="13585195" cy="853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Literature Review</a:t>
              </a:r>
              <a:endParaRPr sz="3200" dirty="0"/>
            </a:p>
          </p:txBody>
        </p:sp>
        <p:sp>
          <p:nvSpPr>
            <p:cNvPr id="68" name="Google Shape;68;p8"/>
            <p:cNvSpPr txBox="1"/>
            <p:nvPr/>
          </p:nvSpPr>
          <p:spPr>
            <a:xfrm>
              <a:off x="0" y="925195"/>
              <a:ext cx="13516738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" name="Google Shape;70;p8"/>
          <p:cNvSpPr txBox="1"/>
          <p:nvPr/>
        </p:nvSpPr>
        <p:spPr>
          <a:xfrm>
            <a:off x="204048" y="6655571"/>
            <a:ext cx="10188896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System Architecture</a:t>
            </a:r>
            <a:endParaRPr sz="3200" dirty="0"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550" y="2492072"/>
            <a:ext cx="4715701" cy="1216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56;p8">
            <a:extLst>
              <a:ext uri="{FF2B5EF4-FFF2-40B4-BE49-F238E27FC236}">
                <a16:creationId xmlns:a16="http://schemas.microsoft.com/office/drawing/2014/main" id="{B9FDEB44-96A9-84C1-43CC-4BA88A09C12F}"/>
              </a:ext>
            </a:extLst>
          </p:cNvPr>
          <p:cNvCxnSpPr/>
          <p:nvPr/>
        </p:nvCxnSpPr>
        <p:spPr>
          <a:xfrm>
            <a:off x="178374" y="6530936"/>
            <a:ext cx="1787990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56;p8">
            <a:extLst>
              <a:ext uri="{FF2B5EF4-FFF2-40B4-BE49-F238E27FC236}">
                <a16:creationId xmlns:a16="http://schemas.microsoft.com/office/drawing/2014/main" id="{6539EFC2-2390-6334-876E-DC0FAF59CDCD}"/>
              </a:ext>
            </a:extLst>
          </p:cNvPr>
          <p:cNvCxnSpPr/>
          <p:nvPr/>
        </p:nvCxnSpPr>
        <p:spPr>
          <a:xfrm>
            <a:off x="178376" y="4515369"/>
            <a:ext cx="1787990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2550" y="4425554"/>
            <a:ext cx="4715682" cy="12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8">
            <a:extLst>
              <a:ext uri="{FF2B5EF4-FFF2-40B4-BE49-F238E27FC236}">
                <a16:creationId xmlns:a16="http://schemas.microsoft.com/office/drawing/2014/main" id="{3F8229E0-3781-C2D3-9A3C-5E2F9AEB819D}"/>
              </a:ext>
            </a:extLst>
          </p:cNvPr>
          <p:cNvSpPr txBox="1"/>
          <p:nvPr/>
        </p:nvSpPr>
        <p:spPr>
          <a:xfrm>
            <a:off x="204048" y="5653006"/>
            <a:ext cx="10188896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Methodology</a:t>
            </a:r>
            <a:endParaRPr sz="3200" dirty="0"/>
          </a:p>
        </p:txBody>
      </p:sp>
      <p:sp>
        <p:nvSpPr>
          <p:cNvPr id="5" name="Google Shape;70;p8">
            <a:extLst>
              <a:ext uri="{FF2B5EF4-FFF2-40B4-BE49-F238E27FC236}">
                <a16:creationId xmlns:a16="http://schemas.microsoft.com/office/drawing/2014/main" id="{D16DB70D-698F-1561-7D6B-D194EC185959}"/>
              </a:ext>
            </a:extLst>
          </p:cNvPr>
          <p:cNvSpPr txBox="1"/>
          <p:nvPr/>
        </p:nvSpPr>
        <p:spPr>
          <a:xfrm>
            <a:off x="318348" y="7823075"/>
            <a:ext cx="10188896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Analysis &amp; Results</a:t>
            </a:r>
            <a:endParaRPr sz="3200" dirty="0"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8225" y="7832195"/>
            <a:ext cx="4715701" cy="121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68225" y="6176772"/>
            <a:ext cx="4715701" cy="1204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0;p8">
            <a:extLst>
              <a:ext uri="{FF2B5EF4-FFF2-40B4-BE49-F238E27FC236}">
                <a16:creationId xmlns:a16="http://schemas.microsoft.com/office/drawing/2014/main" id="{5788AEDA-7541-9E8E-90DF-AF02AB63910E}"/>
              </a:ext>
            </a:extLst>
          </p:cNvPr>
          <p:cNvSpPr txBox="1"/>
          <p:nvPr/>
        </p:nvSpPr>
        <p:spPr>
          <a:xfrm>
            <a:off x="292676" y="8946561"/>
            <a:ext cx="10188896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3200" dirty="0"/>
          </a:p>
        </p:txBody>
      </p:sp>
      <p:cxnSp>
        <p:nvCxnSpPr>
          <p:cNvPr id="7" name="Google Shape;58;p8">
            <a:extLst>
              <a:ext uri="{FF2B5EF4-FFF2-40B4-BE49-F238E27FC236}">
                <a16:creationId xmlns:a16="http://schemas.microsoft.com/office/drawing/2014/main" id="{1C9FE129-60C8-3048-F168-AC7DA7DC01E8}"/>
              </a:ext>
            </a:extLst>
          </p:cNvPr>
          <p:cNvCxnSpPr/>
          <p:nvPr/>
        </p:nvCxnSpPr>
        <p:spPr>
          <a:xfrm>
            <a:off x="178372" y="9764922"/>
            <a:ext cx="1787990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5996"/>
            <a:ext cx="18288000" cy="8635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9"/>
          <p:cNvGrpSpPr/>
          <p:nvPr/>
        </p:nvGrpSpPr>
        <p:grpSpPr>
          <a:xfrm>
            <a:off x="0" y="-240309"/>
            <a:ext cx="18288000" cy="2350749"/>
            <a:chOff x="0" y="-38100"/>
            <a:chExt cx="4816593" cy="619127"/>
          </a:xfrm>
        </p:grpSpPr>
        <p:sp>
          <p:nvSpPr>
            <p:cNvPr id="81" name="Google Shape;81;p9"/>
            <p:cNvSpPr/>
            <p:nvPr/>
          </p:nvSpPr>
          <p:spPr>
            <a:xfrm>
              <a:off x="0" y="0"/>
              <a:ext cx="4816592" cy="581027"/>
            </a:xfrm>
            <a:custGeom>
              <a:avLst/>
              <a:gdLst/>
              <a:ahLst/>
              <a:cxnLst/>
              <a:rect l="l" t="t" r="r" b="b"/>
              <a:pathLst>
                <a:path w="4816592" h="58102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81027"/>
                  </a:lnTo>
                  <a:lnTo>
                    <a:pt x="0" y="5810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Google Shape;82;p9"/>
            <p:cNvSpPr txBox="1"/>
            <p:nvPr/>
          </p:nvSpPr>
          <p:spPr>
            <a:xfrm>
              <a:off x="0" y="-38100"/>
              <a:ext cx="4816593" cy="6191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" name="Google Shape;8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4050"/>
            <a:ext cx="10713783" cy="283823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/>
          <p:nvPr/>
        </p:nvSpPr>
        <p:spPr>
          <a:xfrm>
            <a:off x="1471614" y="1076311"/>
            <a:ext cx="9923188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</a:t>
            </a:r>
            <a:endParaRPr sz="4800" dirty="0"/>
          </a:p>
        </p:txBody>
      </p:sp>
      <p:sp>
        <p:nvSpPr>
          <p:cNvPr id="85" name="Google Shape;85;p9"/>
          <p:cNvSpPr txBox="1"/>
          <p:nvPr/>
        </p:nvSpPr>
        <p:spPr>
          <a:xfrm>
            <a:off x="16348449" y="304050"/>
            <a:ext cx="1735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1E1E1E"/>
                </a:solidFill>
                <a:latin typeface="Inter"/>
                <a:ea typeface="Inter"/>
                <a:cs typeface="Inter"/>
                <a:sym typeface="Inter"/>
              </a:rPr>
              <a:t>09/22/2024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ED8F2-2804-48DF-41FC-EF23808A7B21}"/>
              </a:ext>
            </a:extLst>
          </p:cNvPr>
          <p:cNvSpPr txBox="1"/>
          <p:nvPr/>
        </p:nvSpPr>
        <p:spPr>
          <a:xfrm>
            <a:off x="480642" y="3392602"/>
            <a:ext cx="17326711" cy="575542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</a:rPr>
              <a:t>Significance in the Digital Age:</a:t>
            </a: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Rapid analysis of voting data is essential for understanding public opinion and electoral trends.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Traditional systems face delays, scalability limitations, and lack real-time insights, impacting timely decision-making.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</a:rPr>
              <a:t>Key Challenges Addressed:</a:t>
            </a: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Delays in processing voting data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Limited ability to scale and adapt to large datasets and lack of immediate actionable insights.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</a:rPr>
              <a:t>Project Goal:</a:t>
            </a: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Develop a distributed voting system leveraging cutting-edge big data technologies to deliver real-time analytics and visualization.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28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/>
        </p:nvSpPr>
        <p:spPr>
          <a:xfrm>
            <a:off x="9409471" y="1457160"/>
            <a:ext cx="8335268" cy="969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1" dirty="0">
                <a:solidFill>
                  <a:schemeClr val="bg1"/>
                </a:solidFill>
              </a:rPr>
              <a:t>Objectives</a:t>
            </a: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bg1"/>
                </a:solidFill>
              </a:rPr>
              <a:t>Develop a scalable, efficient real-time voting system.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bg1"/>
                </a:solidFill>
              </a:rPr>
              <a:t>Enable real-time vote collection, processing, and data consistency.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bg1"/>
                </a:solidFill>
              </a:rPr>
              <a:t>Analyze voting patterns, geographic, and demographic trends.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bg1"/>
                </a:solidFill>
              </a:rPr>
              <a:t>Provide interactive data visualizations for actionable insights.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chemeClr val="bg1"/>
                </a:solidFill>
              </a:rPr>
              <a:t>Scope</a:t>
            </a: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b="1" dirty="0">
                <a:solidFill>
                  <a:schemeClr val="bg1"/>
                </a:solidFill>
              </a:rPr>
              <a:t>Data Management</a:t>
            </a:r>
            <a:r>
              <a:rPr lang="en-US" sz="2800" dirty="0">
                <a:solidFill>
                  <a:schemeClr val="bg1"/>
                </a:solidFill>
              </a:rPr>
              <a:t>: Voter registration and vote casting simulated via PostgreSQL.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b="1" dirty="0">
                <a:solidFill>
                  <a:schemeClr val="bg1"/>
                </a:solidFill>
              </a:rPr>
              <a:t>Real-Time Processing</a:t>
            </a:r>
            <a:r>
              <a:rPr lang="en-US" sz="2800" dirty="0">
                <a:solidFill>
                  <a:schemeClr val="bg1"/>
                </a:solidFill>
              </a:rPr>
              <a:t>: Apache Kafka for message streaming and Spark for analytics.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b="1" dirty="0">
                <a:solidFill>
                  <a:schemeClr val="bg1"/>
                </a:solidFill>
              </a:rPr>
              <a:t>Visualization</a:t>
            </a:r>
            <a:r>
              <a:rPr lang="en-US" sz="2800" dirty="0">
                <a:solidFill>
                  <a:schemeClr val="bg1"/>
                </a:solidFill>
              </a:rPr>
              <a:t>: Interactive dashboard built with Streamlit.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2800" dirty="0">
                <a:solidFill>
                  <a:schemeClr val="bg1"/>
                </a:solidFill>
              </a:rPr>
              <a:t>Deployment in a Docker environment for scalability and ease of use.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Google Shape;103;p11">
            <a:extLst>
              <a:ext uri="{FF2B5EF4-FFF2-40B4-BE49-F238E27FC236}">
                <a16:creationId xmlns:a16="http://schemas.microsoft.com/office/drawing/2014/main" id="{184E4DC1-98A7-EB66-8FB1-6468D0DC9A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83" b="39800"/>
          <a:stretch/>
        </p:blipFill>
        <p:spPr>
          <a:xfrm>
            <a:off x="4758789" y="348958"/>
            <a:ext cx="13529211" cy="9623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;p11">
            <a:extLst>
              <a:ext uri="{FF2B5EF4-FFF2-40B4-BE49-F238E27FC236}">
                <a16:creationId xmlns:a16="http://schemas.microsoft.com/office/drawing/2014/main" id="{DA781ED0-E43E-F910-8FC7-8D4CFDF8D13C}"/>
              </a:ext>
            </a:extLst>
          </p:cNvPr>
          <p:cNvSpPr txBox="1"/>
          <p:nvPr/>
        </p:nvSpPr>
        <p:spPr>
          <a:xfrm>
            <a:off x="4276936" y="203088"/>
            <a:ext cx="13467803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Objectives &amp; Scope</a:t>
            </a:r>
            <a:endParaRPr sz="4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BA07EE-5108-2162-4931-3F6C3263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4" y="1651818"/>
            <a:ext cx="8878529" cy="828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" y="0"/>
            <a:ext cx="18288000" cy="48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 rotWithShape="1">
          <a:blip r:embed="rId4">
            <a:alphaModFix/>
          </a:blip>
          <a:srcRect l="24383" b="39800"/>
          <a:stretch/>
        </p:blipFill>
        <p:spPr>
          <a:xfrm>
            <a:off x="371474" y="231822"/>
            <a:ext cx="14901733" cy="14398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 txBox="1"/>
          <p:nvPr/>
        </p:nvSpPr>
        <p:spPr>
          <a:xfrm>
            <a:off x="-690289" y="404064"/>
            <a:ext cx="13467803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Literature Review</a:t>
            </a:r>
            <a:endParaRPr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881D09-1C80-502F-4BB8-F669215A0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050550"/>
              </p:ext>
            </p:extLst>
          </p:nvPr>
        </p:nvGraphicFramePr>
        <p:xfrm>
          <a:off x="851159" y="2052368"/>
          <a:ext cx="17002128" cy="78226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0532">
                  <a:extLst>
                    <a:ext uri="{9D8B030D-6E8A-4147-A177-3AD203B41FA5}">
                      <a16:colId xmlns:a16="http://schemas.microsoft.com/office/drawing/2014/main" val="118890788"/>
                    </a:ext>
                  </a:extLst>
                </a:gridCol>
                <a:gridCol w="4250532">
                  <a:extLst>
                    <a:ext uri="{9D8B030D-6E8A-4147-A177-3AD203B41FA5}">
                      <a16:colId xmlns:a16="http://schemas.microsoft.com/office/drawing/2014/main" val="124974519"/>
                    </a:ext>
                  </a:extLst>
                </a:gridCol>
                <a:gridCol w="4250532">
                  <a:extLst>
                    <a:ext uri="{9D8B030D-6E8A-4147-A177-3AD203B41FA5}">
                      <a16:colId xmlns:a16="http://schemas.microsoft.com/office/drawing/2014/main" val="960879930"/>
                    </a:ext>
                  </a:extLst>
                </a:gridCol>
                <a:gridCol w="4250532">
                  <a:extLst>
                    <a:ext uri="{9D8B030D-6E8A-4147-A177-3AD203B41FA5}">
                      <a16:colId xmlns:a16="http://schemas.microsoft.com/office/drawing/2014/main" val="682106132"/>
                    </a:ext>
                  </a:extLst>
                </a:gridCol>
              </a:tblGrid>
              <a:tr h="8601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tx1"/>
                          </a:solidFill>
                        </a:rPr>
                        <a:t>Paper</a:t>
                      </a:r>
                      <a:endParaRPr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tx1"/>
                          </a:solidFill>
                        </a:rPr>
                        <a:t>Findings</a:t>
                      </a:r>
                      <a:endParaRPr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tx1"/>
                          </a:solidFill>
                        </a:rPr>
                        <a:t>Methodology</a:t>
                      </a:r>
                      <a:endParaRPr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tx1"/>
                          </a:solidFill>
                        </a:rPr>
                        <a:t>Gaps</a:t>
                      </a:r>
                      <a:endParaRPr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943215"/>
                  </a:ext>
                </a:extLst>
              </a:tr>
              <a:tr h="40829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>
                          <a:solidFill>
                            <a:schemeClr val="tx1"/>
                          </a:solidFill>
                        </a:rPr>
                        <a:t>"High-Performance Real-Time Data Processing" (2020)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>
                          <a:solidFill>
                            <a:schemeClr val="tx1"/>
                          </a:solidFill>
                        </a:rPr>
                        <a:t>Emphasizes using PostgreSQL and Apache Kafka for scalable and reliable real-time data management.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>
                          <a:solidFill>
                            <a:schemeClr val="tx1"/>
                          </a:solidFill>
                        </a:rPr>
                        <a:t>Kafka as a message broker to ensure high-throughput, low-latency event streaming.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800" dirty="0">
                          <a:solidFill>
                            <a:schemeClr val="tx1"/>
                          </a:solidFill>
                        </a:rPr>
                        <a:t>PostgreSQL for structured data storage and reliable event management.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>
                          <a:solidFill>
                            <a:schemeClr val="tx1"/>
                          </a:solidFill>
                        </a:rPr>
                        <a:t>Does not explore in-depth visualization strategies and interaction in a voting system context.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62100579"/>
                  </a:ext>
                </a:extLst>
              </a:tr>
              <a:tr h="27252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>
                          <a:solidFill>
                            <a:schemeClr val="tx1"/>
                          </a:solidFill>
                        </a:rPr>
                        <a:t>"A Reactive Batching Strategy of Apache Kafka for Reliable Stream Processing in Real-Time" (2021)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chemeClr val="tx1"/>
                          </a:solidFill>
                        </a:rPr>
                        <a:t>Introduced a batching strategy to reduce latency and enhance Kafka's throughput for real-time systems.</a:t>
                      </a:r>
                      <a:endParaRPr sz="28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>
                          <a:solidFill>
                            <a:schemeClr val="tx1"/>
                          </a:solidFill>
                        </a:rPr>
                        <a:t>Applied a reactive batching strategy to optimize message processing and improve Kafka’s performance.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dirty="0">
                          <a:solidFill>
                            <a:schemeClr val="tx1"/>
                          </a:solidFill>
                        </a:rPr>
                        <a:t>Lack of focus on fault-tolerant analytics and visualizing large-scale real-time data.</a:t>
                      </a:r>
                      <a:endParaRPr sz="280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80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blipFill dpi="0" rotWithShape="1">
                      <a:blip r:embed="rId5">
                        <a:alphaModFix amt="72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1056336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2"/>
          <p:cNvGrpSpPr/>
          <p:nvPr/>
        </p:nvGrpSpPr>
        <p:grpSpPr>
          <a:xfrm rot="5400000">
            <a:off x="3283977" y="-903016"/>
            <a:ext cx="8301708" cy="13527538"/>
            <a:chOff x="0" y="0"/>
            <a:chExt cx="660400" cy="988708"/>
          </a:xfrm>
        </p:grpSpPr>
        <p:sp>
          <p:nvSpPr>
            <p:cNvPr id="118" name="Google Shape;118;p12"/>
            <p:cNvSpPr/>
            <p:nvPr/>
          </p:nvSpPr>
          <p:spPr>
            <a:xfrm>
              <a:off x="0" y="0"/>
              <a:ext cx="660400" cy="988708"/>
            </a:xfrm>
            <a:custGeom>
              <a:avLst/>
              <a:gdLst/>
              <a:ahLst/>
              <a:cxnLst/>
              <a:rect l="l" t="t" r="r" b="b"/>
              <a:pathLst>
                <a:path w="660400" h="988708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409"/>
                  </a:cubicBezTo>
                  <a:lnTo>
                    <a:pt x="660400" y="988708"/>
                  </a:lnTo>
                  <a:lnTo>
                    <a:pt x="0" y="988708"/>
                  </a:lnTo>
                  <a:lnTo>
                    <a:pt x="0" y="33289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2"/>
            <p:cNvSpPr txBox="1"/>
            <p:nvPr/>
          </p:nvSpPr>
          <p:spPr>
            <a:xfrm>
              <a:off x="0" y="98425"/>
              <a:ext cx="660400" cy="890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2"/>
          <p:cNvSpPr txBox="1"/>
          <p:nvPr/>
        </p:nvSpPr>
        <p:spPr>
          <a:xfrm>
            <a:off x="969187" y="1911091"/>
            <a:ext cx="12583196" cy="886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 Ingestion:</a:t>
            </a:r>
          </a:p>
          <a:p>
            <a:pPr marL="59055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Used </a:t>
            </a:r>
            <a:r>
              <a:rPr lang="en-US" sz="2800" b="1" dirty="0">
                <a:solidFill>
                  <a:schemeClr val="bg1"/>
                </a:solidFill>
              </a:rPr>
              <a:t>Kafka</a:t>
            </a:r>
            <a:r>
              <a:rPr lang="en-US" sz="2800" dirty="0">
                <a:solidFill>
                  <a:schemeClr val="bg1"/>
                </a:solidFill>
              </a:rPr>
              <a:t> to capture and stream live voting data in real-time.</a:t>
            </a:r>
          </a:p>
          <a:p>
            <a:pPr marL="59055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Ensured high throughput and fault tolerance during data ingestion.</a:t>
            </a: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100"/>
            </a:pPr>
            <a:r>
              <a:rPr lang="en-US" sz="2800" b="1" dirty="0">
                <a:solidFill>
                  <a:schemeClr val="bg1"/>
                </a:solidFill>
              </a:rPr>
              <a:t>Data Processing:</a:t>
            </a:r>
          </a:p>
          <a:p>
            <a:pPr marL="59055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Used </a:t>
            </a:r>
            <a:r>
              <a:rPr lang="en-US" sz="2800" b="1" dirty="0">
                <a:solidFill>
                  <a:schemeClr val="bg1"/>
                </a:solidFill>
              </a:rPr>
              <a:t>Apache Spark</a:t>
            </a:r>
            <a:r>
              <a:rPr lang="en-US" sz="2800" dirty="0">
                <a:solidFill>
                  <a:schemeClr val="bg1"/>
                </a:solidFill>
              </a:rPr>
              <a:t> for distributed processing of large-scale voting data.</a:t>
            </a:r>
          </a:p>
          <a:p>
            <a:pPr marL="59055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Implemented real-time data cleaning, aggregation, and transformation pipelines.</a:t>
            </a: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100"/>
            </a:pPr>
            <a:r>
              <a:rPr lang="en-US" sz="2800" b="1" dirty="0">
                <a:solidFill>
                  <a:schemeClr val="bg1"/>
                </a:solidFill>
              </a:rPr>
              <a:t>Data Storage:</a:t>
            </a:r>
          </a:p>
          <a:p>
            <a:pPr marL="59055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Stored processed data in </a:t>
            </a:r>
            <a:r>
              <a:rPr lang="en-US" sz="2800" b="1" dirty="0">
                <a:solidFill>
                  <a:schemeClr val="bg1"/>
                </a:solidFill>
              </a:rPr>
              <a:t>PostgreSQL</a:t>
            </a:r>
            <a:r>
              <a:rPr lang="en-US" sz="2800" dirty="0">
                <a:solidFill>
                  <a:schemeClr val="bg1"/>
                </a:solidFill>
              </a:rPr>
              <a:t> for structured, reliable, and </a:t>
            </a:r>
            <a:r>
              <a:rPr lang="en-US" sz="2800" dirty="0" err="1">
                <a:solidFill>
                  <a:schemeClr val="bg1"/>
                </a:solidFill>
              </a:rPr>
              <a:t>queryable</a:t>
            </a:r>
            <a:r>
              <a:rPr lang="en-US" sz="2800" dirty="0">
                <a:solidFill>
                  <a:schemeClr val="bg1"/>
                </a:solidFill>
              </a:rPr>
              <a:t> storage.</a:t>
            </a:r>
          </a:p>
          <a:p>
            <a:pPr marL="59055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Optimized database schema for fast retrieval and integration with visualization tools.</a:t>
            </a: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100"/>
            </a:pPr>
            <a:r>
              <a:rPr lang="en-US" sz="2800" b="1" dirty="0">
                <a:solidFill>
                  <a:schemeClr val="bg1"/>
                </a:solidFill>
              </a:rPr>
              <a:t>Visualization and Dashboard:</a:t>
            </a:r>
          </a:p>
          <a:p>
            <a:pPr marL="59055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Built an interactive dashboard using </a:t>
            </a:r>
            <a:r>
              <a:rPr lang="en-US" sz="2800" b="1" dirty="0" err="1">
                <a:solidFill>
                  <a:schemeClr val="bg1"/>
                </a:solidFill>
              </a:rPr>
              <a:t>Streamlit</a:t>
            </a:r>
            <a:r>
              <a:rPr lang="en-US" sz="2800" dirty="0">
                <a:solidFill>
                  <a:schemeClr val="bg1"/>
                </a:solidFill>
              </a:rPr>
              <a:t> for real-time </a:t>
            </a: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500"/>
            </a:pPr>
            <a:r>
              <a:rPr lang="en-US" sz="2800" dirty="0">
                <a:solidFill>
                  <a:schemeClr val="bg1"/>
                </a:solidFill>
              </a:rPr>
              <a:t>visualization of voting data.</a:t>
            </a:r>
          </a:p>
          <a:p>
            <a:pPr marL="590550" lvl="0" indent="-4572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500"/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Google Shape;103;p11">
            <a:extLst>
              <a:ext uri="{FF2B5EF4-FFF2-40B4-BE49-F238E27FC236}">
                <a16:creationId xmlns:a16="http://schemas.microsoft.com/office/drawing/2014/main" id="{61E290F3-C3BD-50E0-0467-1CCEF4C166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83" b="39800"/>
          <a:stretch/>
        </p:blipFill>
        <p:spPr>
          <a:xfrm>
            <a:off x="-2" y="26082"/>
            <a:ext cx="14901733" cy="14398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 txBox="1"/>
          <p:nvPr/>
        </p:nvSpPr>
        <p:spPr>
          <a:xfrm>
            <a:off x="671064" y="275393"/>
            <a:ext cx="64350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Methodology</a:t>
            </a:r>
            <a:endParaRPr sz="48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43AE98-45FA-ECA7-E632-A999DFB81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0" t="14188" r="28730" b="18761"/>
          <a:stretch/>
        </p:blipFill>
        <p:spPr bwMode="auto">
          <a:xfrm>
            <a:off x="14901731" y="1911091"/>
            <a:ext cx="3048000" cy="167966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787400" dist="228600" dir="5580000" algn="ctr" rotWithShape="0">
              <a:srgbClr val="000000">
                <a:alpha val="55000"/>
              </a:srgbClr>
            </a:outerShd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7B5459-0E46-46FA-14A3-540048BC5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951" y="3960769"/>
            <a:ext cx="3003780" cy="1679661"/>
          </a:xfrm>
          <a:prstGeom prst="rect">
            <a:avLst/>
          </a:prstGeom>
          <a:noFill/>
          <a:effectLst>
            <a:glow rad="177800">
              <a:schemeClr val="accent1">
                <a:alpha val="77000"/>
              </a:schemeClr>
            </a:glow>
            <a:outerShdw blurRad="787400" dist="50800" dir="5400000" algn="ctr" rotWithShape="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8300A09-DF64-D929-42E3-9F37BFAD7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4" b="13279"/>
          <a:stretch/>
        </p:blipFill>
        <p:spPr bwMode="auto">
          <a:xfrm>
            <a:off x="14901731" y="6106353"/>
            <a:ext cx="3048000" cy="1482156"/>
          </a:xfrm>
          <a:prstGeom prst="rect">
            <a:avLst/>
          </a:prstGeom>
          <a:noFill/>
          <a:effectLst>
            <a:glow rad="304800">
              <a:schemeClr val="accent1">
                <a:alpha val="82000"/>
              </a:schemeClr>
            </a:glow>
            <a:outerShdw blurRad="50800" dist="50800" dir="5400000" algn="ctr" rotWithShape="0">
              <a:srgbClr val="000000">
                <a:alpha val="31000"/>
              </a:srgbClr>
            </a:outerShdw>
            <a:reflection blurRad="749300" stA="58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A92E42-9C19-18C6-345D-2CCDFE133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841" y="8083808"/>
            <a:ext cx="3048000" cy="1714500"/>
          </a:xfrm>
          <a:prstGeom prst="rect">
            <a:avLst/>
          </a:prstGeom>
          <a:noFill/>
          <a:effectLst>
            <a:glow rad="228600">
              <a:schemeClr val="accent1">
                <a:alpha val="88000"/>
              </a:schemeClr>
            </a:glow>
            <a:outerShdw blurRad="508000" dist="50800" dir="5400000" algn="ctr" rotWithShape="0">
              <a:srgbClr val="000000">
                <a:alpha val="63000"/>
              </a:srgbClr>
            </a:outerShd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3034" y="57019"/>
            <a:ext cx="13649252" cy="252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741441" y="448176"/>
            <a:ext cx="172848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System Architecture</a:t>
            </a:r>
            <a:endParaRPr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33745-7660-E76A-6E0E-B6B016D34E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31" t="5339" r="966" b="2945"/>
          <a:stretch/>
        </p:blipFill>
        <p:spPr>
          <a:xfrm>
            <a:off x="343633" y="2596240"/>
            <a:ext cx="17284800" cy="7705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">
          <a:extLst>
            <a:ext uri="{FF2B5EF4-FFF2-40B4-BE49-F238E27FC236}">
              <a16:creationId xmlns:a16="http://schemas.microsoft.com/office/drawing/2014/main" id="{2149276A-B844-26DC-2760-BC1C36A1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4">
            <a:extLst>
              <a:ext uri="{FF2B5EF4-FFF2-40B4-BE49-F238E27FC236}">
                <a16:creationId xmlns:a16="http://schemas.microsoft.com/office/drawing/2014/main" id="{1B62F84D-72BE-BA54-E0FE-1049C7F0B1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3034" y="57019"/>
            <a:ext cx="13649252" cy="252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>
            <a:extLst>
              <a:ext uri="{FF2B5EF4-FFF2-40B4-BE49-F238E27FC236}">
                <a16:creationId xmlns:a16="http://schemas.microsoft.com/office/drawing/2014/main" id="{CC27955C-22CD-6CF3-D828-EAB4EEB7EEB2}"/>
              </a:ext>
            </a:extLst>
          </p:cNvPr>
          <p:cNvSpPr txBox="1"/>
          <p:nvPr/>
        </p:nvSpPr>
        <p:spPr>
          <a:xfrm>
            <a:off x="741441" y="448176"/>
            <a:ext cx="172848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Database Schema</a:t>
            </a:r>
            <a:endParaRPr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atabase_Design">
            <a:extLst>
              <a:ext uri="{FF2B5EF4-FFF2-40B4-BE49-F238E27FC236}">
                <a16:creationId xmlns:a16="http://schemas.microsoft.com/office/drawing/2014/main" id="{03788E8B-7869-8774-33FB-512428974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4" y="3074380"/>
            <a:ext cx="17141589" cy="57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369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5"/>
          <p:cNvPicPr preferRelativeResize="0"/>
          <p:nvPr/>
        </p:nvPicPr>
        <p:blipFill rotWithShape="1">
          <a:blip r:embed="rId5">
            <a:alphaModFix/>
          </a:blip>
          <a:srcRect l="24383" b="39800"/>
          <a:stretch/>
        </p:blipFill>
        <p:spPr>
          <a:xfrm>
            <a:off x="0" y="3714"/>
            <a:ext cx="17306249" cy="134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"/>
          <p:cNvSpPr txBox="1"/>
          <p:nvPr/>
        </p:nvSpPr>
        <p:spPr>
          <a:xfrm>
            <a:off x="-3574709" y="14542"/>
            <a:ext cx="13349257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Analysis and Results</a:t>
            </a:r>
            <a:endParaRPr sz="4800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2CC89FA-860A-FFA7-A6C1-48BEAA4ED6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599" y="4991099"/>
            <a:ext cx="5383967" cy="53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07E477-8669-899F-34E2-3495C3AB1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32" y="1481047"/>
            <a:ext cx="4371046" cy="6047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7BA609-7DA0-2599-C267-65729EB117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0" t="8971" r="3005" b="10242"/>
          <a:stretch/>
        </p:blipFill>
        <p:spPr>
          <a:xfrm>
            <a:off x="5213878" y="1484419"/>
            <a:ext cx="11553843" cy="2334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6A20D-2287-0C5A-552F-F72E36C8E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3878" y="3792967"/>
            <a:ext cx="5679764" cy="371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64031-54A9-8C3D-AA01-D472FE28B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3642" y="3807279"/>
            <a:ext cx="5874079" cy="3712877"/>
          </a:xfrm>
          <a:prstGeom prst="rect">
            <a:avLst/>
          </a:prstGeom>
        </p:spPr>
      </p:pic>
      <p:pic>
        <p:nvPicPr>
          <p:cNvPr id="6" name="Picture 2" descr="Voting Trends">
            <a:extLst>
              <a:ext uri="{FF2B5EF4-FFF2-40B4-BE49-F238E27FC236}">
                <a16:creationId xmlns:a16="http://schemas.microsoft.com/office/drawing/2014/main" id="{A739ED82-C8CB-AB51-CF98-B5C5A19B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878" y="7336023"/>
            <a:ext cx="11536839" cy="26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nimal Election New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674</Words>
  <Application>Microsoft Office PowerPoint</Application>
  <PresentationFormat>Custom</PresentationFormat>
  <Paragraphs>81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Inter</vt:lpstr>
      <vt:lpstr>Calibri</vt:lpstr>
      <vt:lpstr>Arial</vt:lpstr>
      <vt:lpstr>-apple-system</vt:lpstr>
      <vt:lpstr>Wingdings</vt:lpstr>
      <vt:lpstr>Times New Roman</vt:lpstr>
      <vt:lpstr>DM Serif Display</vt:lpstr>
      <vt:lpstr>Minimal Election News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LVG</dc:creator>
  <cp:lastModifiedBy>Lakshmi Vadhanie</cp:lastModifiedBy>
  <cp:revision>4</cp:revision>
  <dcterms:modified xsi:type="dcterms:W3CDTF">2024-12-09T21:53:13Z</dcterms:modified>
</cp:coreProperties>
</file>